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1" r:id="rId2"/>
    <p:sldId id="263" r:id="rId3"/>
    <p:sldId id="260" r:id="rId4"/>
    <p:sldId id="262" r:id="rId5"/>
    <p:sldId id="272" r:id="rId6"/>
    <p:sldId id="274" r:id="rId7"/>
    <p:sldId id="271" r:id="rId8"/>
    <p:sldId id="275" r:id="rId9"/>
    <p:sldId id="264" r:id="rId10"/>
    <p:sldId id="258" r:id="rId11"/>
    <p:sldId id="256" r:id="rId12"/>
    <p:sldId id="257" r:id="rId13"/>
    <p:sldId id="266" r:id="rId14"/>
    <p:sldId id="267" r:id="rId15"/>
    <p:sldId id="268" r:id="rId16"/>
    <p:sldId id="269" r:id="rId17"/>
    <p:sldId id="270" r:id="rId18"/>
    <p:sldId id="276" r:id="rId19"/>
    <p:sldId id="277" r:id="rId20"/>
    <p:sldId id="279" r:id="rId21"/>
    <p:sldId id="27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CEAU Liséa" initials="ML" lastIdx="1" clrIdx="0">
    <p:extLst>
      <p:ext uri="{19B8F6BF-5375-455C-9EA6-DF929625EA0E}">
        <p15:presenceInfo xmlns:p15="http://schemas.microsoft.com/office/powerpoint/2012/main" userId="S-1-5-21-1112268818-2353916822-1648927463-133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7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72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28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66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6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7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50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65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53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70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74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E369E06-DBE9-43E6-BA68-CED900A123F7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FA66C61-2ED7-4059-AF57-4DFD9F5A8F63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65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4A9D5-13FE-4A27-9B61-D96F661C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« Radio </a:t>
            </a:r>
            <a:r>
              <a:rPr lang="fr-FR" dirty="0" err="1">
                <a:solidFill>
                  <a:srgbClr val="C00000"/>
                </a:solidFill>
              </a:rPr>
              <a:t>School</a:t>
            </a:r>
            <a:r>
              <a:rPr lang="fr-FR" dirty="0">
                <a:solidFill>
                  <a:srgbClr val="C00000"/>
                </a:solidFill>
              </a:rPr>
              <a:t> Camus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3030B9-AD78-45A1-BA41-CA60C2EF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6" y="2115700"/>
            <a:ext cx="11530148" cy="4023360"/>
          </a:xfrm>
        </p:spPr>
        <p:txBody>
          <a:bodyPr>
            <a:normAutofit/>
          </a:bodyPr>
          <a:lstStyle/>
          <a:p>
            <a:pPr algn="ctr"/>
            <a:r>
              <a:rPr lang="fr-FR" sz="6600" dirty="0"/>
              <a:t>La webradio</a:t>
            </a:r>
          </a:p>
          <a:p>
            <a:pPr algn="ctr"/>
            <a:r>
              <a:rPr lang="fr-FR" sz="6600" dirty="0"/>
              <a:t>créée par la classe de 4</a:t>
            </a:r>
            <a:r>
              <a:rPr lang="fr-FR" sz="6600" baseline="30000" dirty="0"/>
              <a:t>ème</a:t>
            </a:r>
            <a:r>
              <a:rPr lang="fr-FR" sz="6600" dirty="0"/>
              <a:t> D</a:t>
            </a:r>
          </a:p>
          <a:p>
            <a:pPr algn="ctr"/>
            <a:r>
              <a:rPr lang="fr-FR" sz="6600" dirty="0"/>
              <a:t>expliquée de A à Z</a:t>
            </a:r>
          </a:p>
        </p:txBody>
      </p:sp>
    </p:spTree>
    <p:extLst>
      <p:ext uri="{BB962C8B-B14F-4D97-AF65-F5344CB8AC3E}">
        <p14:creationId xmlns:p14="http://schemas.microsoft.com/office/powerpoint/2010/main" val="303284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21CE814-C54F-4160-A0AD-E1E566FED40C}"/>
              </a:ext>
            </a:extLst>
          </p:cNvPr>
          <p:cNvSpPr txBox="1"/>
          <p:nvPr/>
        </p:nvSpPr>
        <p:spPr>
          <a:xfrm>
            <a:off x="2015454" y="2691079"/>
            <a:ext cx="8161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Avant de commencer l’enregistrement, on doit faire des tests de micro et de casque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354DA5-DDC3-4520-9544-A1D05B371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2" t="10641" r="56238" b="43976"/>
          <a:stretch/>
        </p:blipFill>
        <p:spPr>
          <a:xfrm>
            <a:off x="1897309" y="330670"/>
            <a:ext cx="8397381" cy="56255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E1F3AD-08F7-484D-868F-97F095CD2A13}"/>
              </a:ext>
            </a:extLst>
          </p:cNvPr>
          <p:cNvSpPr txBox="1"/>
          <p:nvPr/>
        </p:nvSpPr>
        <p:spPr>
          <a:xfrm>
            <a:off x="0" y="64091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Avant de commencer l’enregistrement, on doit faire des tests de micro et de casque</a:t>
            </a:r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2829F064-8FF1-4319-9A55-3CAE9B9B619E}"/>
              </a:ext>
            </a:extLst>
          </p:cNvPr>
          <p:cNvSpPr/>
          <p:nvPr/>
        </p:nvSpPr>
        <p:spPr>
          <a:xfrm rot="389835">
            <a:off x="7253109" y="1040814"/>
            <a:ext cx="2976155" cy="1325320"/>
          </a:xfrm>
          <a:prstGeom prst="wedgeEllipseCallout">
            <a:avLst>
              <a:gd name="adj1" fmla="val -72967"/>
              <a:gd name="adj2" fmla="val 4231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Segoe Print" panose="02000600000000000000" pitchFamily="2" charset="0"/>
              </a:rPr>
              <a:t>Marwan parle moins fort que Youness, je dois augmenter le son de son micro !</a:t>
            </a:r>
          </a:p>
        </p:txBody>
      </p:sp>
    </p:spTree>
    <p:extLst>
      <p:ext uri="{BB962C8B-B14F-4D97-AF65-F5344CB8AC3E}">
        <p14:creationId xmlns:p14="http://schemas.microsoft.com/office/powerpoint/2010/main" val="146206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59CE0E2-0C6A-4338-AEDF-3EBA740176FF}"/>
              </a:ext>
            </a:extLst>
          </p:cNvPr>
          <p:cNvSpPr txBox="1"/>
          <p:nvPr/>
        </p:nvSpPr>
        <p:spPr>
          <a:xfrm>
            <a:off x="2548153" y="1964838"/>
            <a:ext cx="7095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Les présentateurs enregistrent leur émission dans le studio d’enregistrement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803BD1-16CC-4631-A30A-AEBC3D877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0" t="11656" r="56437" b="50379"/>
          <a:stretch/>
        </p:blipFill>
        <p:spPr>
          <a:xfrm>
            <a:off x="1751201" y="403823"/>
            <a:ext cx="8689597" cy="55924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F209AF-5209-46FB-A050-116AEAEADF16}"/>
              </a:ext>
            </a:extLst>
          </p:cNvPr>
          <p:cNvSpPr txBox="1"/>
          <p:nvPr/>
        </p:nvSpPr>
        <p:spPr>
          <a:xfrm>
            <a:off x="-1" y="6378676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Les présentateurs enregistrent leur émission dans le studio d’enregistrement</a:t>
            </a:r>
          </a:p>
        </p:txBody>
      </p:sp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A1B5D8B2-73D0-428A-BF44-23AE94D5BFA4}"/>
              </a:ext>
            </a:extLst>
          </p:cNvPr>
          <p:cNvSpPr/>
          <p:nvPr/>
        </p:nvSpPr>
        <p:spPr>
          <a:xfrm>
            <a:off x="2181137" y="4311941"/>
            <a:ext cx="2457975" cy="1073791"/>
          </a:xfrm>
          <a:prstGeom prst="wedgeEllipseCallout">
            <a:avLst>
              <a:gd name="adj1" fmla="val 17215"/>
              <a:gd name="adj2" fmla="val -11020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Segoe Print" panose="02000600000000000000" pitchFamily="2" charset="0"/>
              </a:rPr>
              <a:t>Merci Mehdi.</a:t>
            </a:r>
          </a:p>
          <a:p>
            <a:pPr algn="ctr"/>
            <a:r>
              <a:rPr lang="fr-FR" sz="1400" dirty="0">
                <a:latin typeface="Segoe Print" panose="02000600000000000000" pitchFamily="2" charset="0"/>
              </a:rPr>
              <a:t>Le 17 mars, une rixe a eu lieu …</a:t>
            </a: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126CF173-735D-4338-A464-43F9093BB51C}"/>
              </a:ext>
            </a:extLst>
          </p:cNvPr>
          <p:cNvSpPr/>
          <p:nvPr/>
        </p:nvSpPr>
        <p:spPr>
          <a:xfrm>
            <a:off x="6182686" y="403823"/>
            <a:ext cx="2634143" cy="1157681"/>
          </a:xfrm>
          <a:prstGeom prst="wedgeEllipseCallout">
            <a:avLst>
              <a:gd name="adj1" fmla="val 27246"/>
              <a:gd name="adj2" fmla="val 11519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Segoe Print" panose="02000600000000000000" pitchFamily="2" charset="0"/>
              </a:rPr>
              <a:t>Gédéon, c’est à vous de prendre la parole !</a:t>
            </a:r>
          </a:p>
        </p:txBody>
      </p:sp>
    </p:spTree>
    <p:extLst>
      <p:ext uri="{BB962C8B-B14F-4D97-AF65-F5344CB8AC3E}">
        <p14:creationId xmlns:p14="http://schemas.microsoft.com/office/powerpoint/2010/main" val="246743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26BB181-B701-40F4-9F3B-99731EE96B02}"/>
              </a:ext>
            </a:extLst>
          </p:cNvPr>
          <p:cNvSpPr txBox="1"/>
          <p:nvPr/>
        </p:nvSpPr>
        <p:spPr>
          <a:xfrm>
            <a:off x="2866937" y="2440701"/>
            <a:ext cx="64581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Pendant que les élèves parlent au micro, l’ingénieur du son doit veiller à ce que tout fonctionne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99B9BD-1576-4D34-AC52-E4957AF7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5" t="10468" r="59319" b="44174"/>
          <a:stretch/>
        </p:blipFill>
        <p:spPr>
          <a:xfrm>
            <a:off x="2140590" y="268448"/>
            <a:ext cx="7910819" cy="58550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7843A3-9050-43A7-ADAE-CC34B40D6621}"/>
              </a:ext>
            </a:extLst>
          </p:cNvPr>
          <p:cNvSpPr txBox="1"/>
          <p:nvPr/>
        </p:nvSpPr>
        <p:spPr>
          <a:xfrm>
            <a:off x="0" y="642155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Pendant que les élèves parlent au micro, l’ingénieur du son doit veiller à ce que tout fonctionne</a:t>
            </a:r>
          </a:p>
        </p:txBody>
      </p:sp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124D5291-C790-487A-AC21-CFBD63957E7E}"/>
              </a:ext>
            </a:extLst>
          </p:cNvPr>
          <p:cNvSpPr/>
          <p:nvPr/>
        </p:nvSpPr>
        <p:spPr>
          <a:xfrm>
            <a:off x="7885650" y="734520"/>
            <a:ext cx="2457975" cy="1073791"/>
          </a:xfrm>
          <a:prstGeom prst="wedgeEllipseCallout">
            <a:avLst>
              <a:gd name="adj1" fmla="val -12819"/>
              <a:gd name="adj2" fmla="val 12651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Segoe Print" panose="02000600000000000000" pitchFamily="2" charset="0"/>
              </a:rPr>
              <a:t>Le son est trop fort, il faut diminuer un peu</a:t>
            </a:r>
          </a:p>
        </p:txBody>
      </p:sp>
    </p:spTree>
    <p:extLst>
      <p:ext uri="{BB962C8B-B14F-4D97-AF65-F5344CB8AC3E}">
        <p14:creationId xmlns:p14="http://schemas.microsoft.com/office/powerpoint/2010/main" val="119229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287DB-77C9-4601-9DBE-B2AC2B4D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chemeClr val="accent2"/>
                </a:solidFill>
              </a:rPr>
              <a:t>Etape n°4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109BBB-548B-4D41-BD60-10CC13C2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87492"/>
            <a:ext cx="10058400" cy="4370508"/>
          </a:xfrm>
        </p:spPr>
        <p:txBody>
          <a:bodyPr/>
          <a:lstStyle/>
          <a:p>
            <a:pPr algn="ctr"/>
            <a:endParaRPr lang="fr-FR" sz="5400" dirty="0"/>
          </a:p>
          <a:p>
            <a:pPr marL="0" indent="0" algn="ctr">
              <a:buNone/>
            </a:pPr>
            <a:r>
              <a:rPr lang="fr-FR" sz="6600" dirty="0"/>
              <a:t>Le montage</a:t>
            </a:r>
          </a:p>
        </p:txBody>
      </p:sp>
    </p:spTree>
    <p:extLst>
      <p:ext uri="{BB962C8B-B14F-4D97-AF65-F5344CB8AC3E}">
        <p14:creationId xmlns:p14="http://schemas.microsoft.com/office/powerpoint/2010/main" val="410838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6D01210-D823-402E-B3C5-1CB8960AA422}"/>
              </a:ext>
            </a:extLst>
          </p:cNvPr>
          <p:cNvSpPr txBox="1">
            <a:spLocks/>
          </p:cNvSpPr>
          <p:nvPr/>
        </p:nvSpPr>
        <p:spPr>
          <a:xfrm>
            <a:off x="3090084" y="3179020"/>
            <a:ext cx="5904451" cy="1314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tx1"/>
                </a:solidFill>
                <a:latin typeface="+mn-lt"/>
              </a:rPr>
              <a:t>Les élèves travaillent sur le logiciel Audacity pour faire le montage des émissions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F89815-45C2-4334-A095-CB38F3532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0742"/>
            <a:ext cx="12084620" cy="641758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n-lt"/>
              </a:rPr>
              <a:t>Les élèves travaillent sur le logiciel Audacity pour faire le montage des émissions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967536-EE10-4F41-B871-7E4BA5A7B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35" y="1128510"/>
            <a:ext cx="9996287" cy="4786808"/>
          </a:xfr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8F965EB2-1076-4C36-9897-7FFFAAA780B9}"/>
              </a:ext>
            </a:extLst>
          </p:cNvPr>
          <p:cNvSpPr/>
          <p:nvPr/>
        </p:nvSpPr>
        <p:spPr>
          <a:xfrm>
            <a:off x="4118877" y="1410789"/>
            <a:ext cx="1829077" cy="1548165"/>
          </a:xfrm>
          <a:prstGeom prst="wedgeEllipseCallout">
            <a:avLst>
              <a:gd name="adj1" fmla="val -88649"/>
              <a:gd name="adj2" fmla="val 348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Segoe Print" panose="02000600000000000000" pitchFamily="2" charset="0"/>
              </a:rPr>
              <a:t>J’adore travailler sur le montage ;)</a:t>
            </a:r>
          </a:p>
        </p:txBody>
      </p:sp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5ECCC994-F65E-48CB-9B9B-FBC0C31462AB}"/>
              </a:ext>
            </a:extLst>
          </p:cNvPr>
          <p:cNvSpPr/>
          <p:nvPr/>
        </p:nvSpPr>
        <p:spPr>
          <a:xfrm>
            <a:off x="8358388" y="3035300"/>
            <a:ext cx="2576312" cy="2108199"/>
          </a:xfrm>
          <a:prstGeom prst="cloudCallout">
            <a:avLst>
              <a:gd name="adj1" fmla="val -94509"/>
              <a:gd name="adj2" fmla="val 225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</a:rPr>
              <a:t>Je fais tout, tout seul mais c’est pas grave.</a:t>
            </a:r>
          </a:p>
        </p:txBody>
      </p:sp>
    </p:spTree>
    <p:extLst>
      <p:ext uri="{BB962C8B-B14F-4D97-AF65-F5344CB8AC3E}">
        <p14:creationId xmlns:p14="http://schemas.microsoft.com/office/powerpoint/2010/main" val="66805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>
            <a:extLst>
              <a:ext uri="{FF2B5EF4-FFF2-40B4-BE49-F238E27FC236}">
                <a16:creationId xmlns:a16="http://schemas.microsoft.com/office/drawing/2014/main" id="{FA427999-0445-41D7-AD8D-91D4152C39DA}"/>
              </a:ext>
            </a:extLst>
          </p:cNvPr>
          <p:cNvSpPr txBox="1">
            <a:spLocks/>
          </p:cNvSpPr>
          <p:nvPr/>
        </p:nvSpPr>
        <p:spPr>
          <a:xfrm>
            <a:off x="2669795" y="4430785"/>
            <a:ext cx="6852407" cy="679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tx1"/>
                </a:solidFill>
                <a:latin typeface="+mn-lt"/>
              </a:rPr>
              <a:t>Sur Audacity, on peut zoomer et dézoomer pour être plus précis. Pour cela, il faut appuyer sur la touche CTRL et utiliser la molette vers l’avant ou l’arrière.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7199E6D-9E3A-4380-B24C-08F5CCF6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83354"/>
            <a:ext cx="12191999" cy="679102"/>
          </a:xfrm>
        </p:spPr>
        <p:txBody>
          <a:bodyPr>
            <a:norm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n-lt"/>
              </a:rPr>
              <a:t>Sur Audacity, on peut zoomer et dézoomer pour être plus précis. Pour cela, il faut appuyer sur la touche CTRL et utiliser la molette vers l’avant ou l’arrière.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E74DAB-0828-430A-8896-CE4139CA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90" y="830510"/>
            <a:ext cx="9578818" cy="46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FDF8138-D327-4F26-BA38-179B782DE5D5}"/>
              </a:ext>
            </a:extLst>
          </p:cNvPr>
          <p:cNvSpPr txBox="1">
            <a:spLocks/>
          </p:cNvSpPr>
          <p:nvPr/>
        </p:nvSpPr>
        <p:spPr>
          <a:xfrm>
            <a:off x="1578529" y="4363673"/>
            <a:ext cx="8563761" cy="6300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>
                <a:solidFill>
                  <a:schemeClr val="tx1"/>
                </a:solidFill>
                <a:latin typeface="+mn-lt"/>
              </a:rPr>
              <a:t>On peut aussi supprimer des parties d’une chronique en gardant appuyé le bouton gauche de la souris pour sélectionner la partie choisie et appuyer sur la touche « Supprimer ».</a:t>
            </a:r>
            <a:endParaRPr lang="fr-FR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C7778F-882C-45D9-B5BF-F1B067D5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1743"/>
            <a:ext cx="12192000" cy="630013"/>
          </a:xfrm>
        </p:spPr>
        <p:txBody>
          <a:bodyPr>
            <a:norm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n-lt"/>
              </a:rPr>
              <a:t>On peut aussi supprimer des parties d’une chronique en gardant appuyé le bouton gauche de la souris pour sélectionner la partie choisie et appuyer sur la touche « Supprimer ».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6D53FC5-D836-4329-8ACC-9FF1454A3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95" y="617610"/>
            <a:ext cx="10169010" cy="4818456"/>
          </a:xfr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DA3FA334-CC90-4989-BE73-D7D6643255F0}"/>
              </a:ext>
            </a:extLst>
          </p:cNvPr>
          <p:cNvSpPr/>
          <p:nvPr/>
        </p:nvSpPr>
        <p:spPr>
          <a:xfrm rot="20041910">
            <a:off x="3440844" y="3072317"/>
            <a:ext cx="1576251" cy="29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57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80DAC24-A0B6-453B-A584-C0B4A0F5FC3D}"/>
              </a:ext>
            </a:extLst>
          </p:cNvPr>
          <p:cNvSpPr txBox="1">
            <a:spLocks/>
          </p:cNvSpPr>
          <p:nvPr/>
        </p:nvSpPr>
        <p:spPr>
          <a:xfrm>
            <a:off x="3371115" y="3573710"/>
            <a:ext cx="5342389" cy="1078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tx1"/>
                </a:solidFill>
                <a:latin typeface="+mn-lt"/>
              </a:rPr>
              <a:t>La dernière étape du montage consiste à rassembler toutes les chroniques ensemble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64B4A2-4DF8-4ACA-B2DF-C124F52A3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5" y="792481"/>
            <a:ext cx="10576209" cy="5011402"/>
          </a:xfr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774EE32B-B60F-412C-A97C-5BAA1EA24D9E}"/>
              </a:ext>
            </a:extLst>
          </p:cNvPr>
          <p:cNvSpPr/>
          <p:nvPr/>
        </p:nvSpPr>
        <p:spPr>
          <a:xfrm>
            <a:off x="8603027" y="792481"/>
            <a:ext cx="3031624" cy="2090056"/>
          </a:xfrm>
          <a:prstGeom prst="wedgeEllipseCallout">
            <a:avLst>
              <a:gd name="adj1" fmla="val -62974"/>
              <a:gd name="adj2" fmla="val 32184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Segoe Print" panose="02000600000000000000" pitchFamily="2" charset="0"/>
              </a:rPr>
              <a:t>Je dois faire en sorte que toutes les chroniques s’enchaînent bien, et ensuite j’ajoute le jingle de l’émission au début et à la fin.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FB7DD7-BF6E-488B-9552-DC4A9E8B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0742"/>
            <a:ext cx="12084620" cy="641758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n-lt"/>
              </a:rPr>
              <a:t>La dernière étape du montage consiste à rassembler toutes les chroniques ensemble</a:t>
            </a:r>
          </a:p>
        </p:txBody>
      </p:sp>
    </p:spTree>
    <p:extLst>
      <p:ext uri="{BB962C8B-B14F-4D97-AF65-F5344CB8AC3E}">
        <p14:creationId xmlns:p14="http://schemas.microsoft.com/office/powerpoint/2010/main" val="14000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287DB-77C9-4601-9DBE-B2AC2B4D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chemeClr val="accent2"/>
                </a:solidFill>
              </a:rPr>
              <a:t>Etape n°5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109BBB-548B-4D41-BD60-10CC13C2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87492"/>
            <a:ext cx="10058400" cy="4370508"/>
          </a:xfrm>
        </p:spPr>
        <p:txBody>
          <a:bodyPr/>
          <a:lstStyle/>
          <a:p>
            <a:pPr algn="ctr"/>
            <a:endParaRPr lang="fr-FR" sz="5400" dirty="0"/>
          </a:p>
          <a:p>
            <a:pPr marL="0" indent="0" algn="ctr">
              <a:buNone/>
            </a:pPr>
            <a:r>
              <a:rPr lang="fr-FR" sz="6600" dirty="0"/>
              <a:t>La diffusion des émissions</a:t>
            </a:r>
          </a:p>
        </p:txBody>
      </p:sp>
    </p:spTree>
    <p:extLst>
      <p:ext uri="{BB962C8B-B14F-4D97-AF65-F5344CB8AC3E}">
        <p14:creationId xmlns:p14="http://schemas.microsoft.com/office/powerpoint/2010/main" val="311745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34C657-6C9B-4E72-9976-5DDB5C07D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4" b="3945"/>
          <a:stretch/>
        </p:blipFill>
        <p:spPr>
          <a:xfrm>
            <a:off x="425042" y="246997"/>
            <a:ext cx="11341915" cy="589374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E6F15D-7ACD-4F01-92E7-E067CC11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0742"/>
            <a:ext cx="12084620" cy="641758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n-lt"/>
              </a:rPr>
              <a:t>Les émissions sont diffusées sur le site du collège, à l’onglet « Radio </a:t>
            </a:r>
            <a:r>
              <a:rPr lang="fr-FR" sz="2400" dirty="0" err="1">
                <a:solidFill>
                  <a:schemeClr val="bg1"/>
                </a:solidFill>
                <a:latin typeface="+mn-lt"/>
              </a:rPr>
              <a:t>School</a:t>
            </a:r>
            <a:r>
              <a:rPr lang="fr-FR" sz="2400" dirty="0">
                <a:solidFill>
                  <a:schemeClr val="bg1"/>
                </a:solidFill>
                <a:latin typeface="+mn-lt"/>
              </a:rPr>
              <a:t> Camus »</a:t>
            </a:r>
          </a:p>
        </p:txBody>
      </p:sp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71152730-EE7E-4134-820E-1ACEC4F365E7}"/>
              </a:ext>
            </a:extLst>
          </p:cNvPr>
          <p:cNvSpPr/>
          <p:nvPr/>
        </p:nvSpPr>
        <p:spPr>
          <a:xfrm>
            <a:off x="746621" y="889234"/>
            <a:ext cx="2625754" cy="1350380"/>
          </a:xfrm>
          <a:prstGeom prst="wedgeEllipseCallout">
            <a:avLst>
              <a:gd name="adj1" fmla="val 60790"/>
              <a:gd name="adj2" fmla="val 7419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Cliquez ici pour voir les liens de toutes nos émissions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63362FB-648F-44D9-A72A-4B2CE5829881}"/>
              </a:ext>
            </a:extLst>
          </p:cNvPr>
          <p:cNvSpPr/>
          <p:nvPr/>
        </p:nvSpPr>
        <p:spPr>
          <a:xfrm>
            <a:off x="2732243" y="2640403"/>
            <a:ext cx="1057013" cy="15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14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39AFC2-D51A-4C93-86A3-D4496F46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chemeClr val="accent2"/>
                </a:solidFill>
              </a:rPr>
              <a:t>Etape n°1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754BAE-C81A-474F-A1C8-5B449AB6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577969"/>
            <a:ext cx="10058400" cy="4116177"/>
          </a:xfrm>
        </p:spPr>
        <p:txBody>
          <a:bodyPr>
            <a:normAutofit/>
          </a:bodyPr>
          <a:lstStyle/>
          <a:p>
            <a:pPr algn="ctr"/>
            <a:endParaRPr lang="fr-FR" sz="4400" dirty="0"/>
          </a:p>
          <a:p>
            <a:pPr algn="ctr"/>
            <a:r>
              <a:rPr lang="fr-FR" sz="6600" dirty="0"/>
              <a:t>La réflexion</a:t>
            </a:r>
          </a:p>
          <a:p>
            <a:pPr algn="ctr"/>
            <a:r>
              <a:rPr lang="fr-FR" sz="6600" dirty="0"/>
              <a:t>et</a:t>
            </a:r>
          </a:p>
          <a:p>
            <a:pPr algn="ctr"/>
            <a:r>
              <a:rPr lang="fr-FR" sz="6600" dirty="0"/>
              <a:t>la recherche d’informations</a:t>
            </a:r>
          </a:p>
        </p:txBody>
      </p:sp>
    </p:spTree>
    <p:extLst>
      <p:ext uri="{BB962C8B-B14F-4D97-AF65-F5344CB8AC3E}">
        <p14:creationId xmlns:p14="http://schemas.microsoft.com/office/powerpoint/2010/main" val="24043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58D4C2F-1A4F-467F-8A9A-E2704C0CD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33" t="12012" r="28742" b="3858"/>
          <a:stretch/>
        </p:blipFill>
        <p:spPr>
          <a:xfrm>
            <a:off x="1015426" y="450148"/>
            <a:ext cx="5150243" cy="55996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217C7E-9084-40F8-BED8-433FD709F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63" t="39419" r="29588" b="4422"/>
          <a:stretch/>
        </p:blipFill>
        <p:spPr>
          <a:xfrm>
            <a:off x="6418217" y="1541417"/>
            <a:ext cx="4693920" cy="3605349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77DC4D24-962A-473E-99A9-46F3CB7B74D9}"/>
              </a:ext>
            </a:extLst>
          </p:cNvPr>
          <p:cNvSpPr/>
          <p:nvPr/>
        </p:nvSpPr>
        <p:spPr>
          <a:xfrm>
            <a:off x="9257212" y="4629953"/>
            <a:ext cx="2934788" cy="1547431"/>
          </a:xfrm>
          <a:prstGeom prst="wedgeEllipseCallout">
            <a:avLst>
              <a:gd name="adj1" fmla="val -62795"/>
              <a:gd name="adj2" fmla="val -691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Le premier article qu’on a publié sur le site pour présenter notre webradio !</a:t>
            </a:r>
          </a:p>
        </p:txBody>
      </p:sp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CCE4001A-5D87-44AB-AA11-DD83DCAC2EC4}"/>
              </a:ext>
            </a:extLst>
          </p:cNvPr>
          <p:cNvSpPr/>
          <p:nvPr/>
        </p:nvSpPr>
        <p:spPr>
          <a:xfrm>
            <a:off x="0" y="3493029"/>
            <a:ext cx="2873830" cy="2273848"/>
          </a:xfrm>
          <a:prstGeom prst="wedgeEllipseCallout">
            <a:avLst>
              <a:gd name="adj1" fmla="val 49160"/>
              <a:gd name="adj2" fmla="val -906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Ici, c’est la page consacrée à la webradio sur le site du collège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88D63D6-B807-4FF9-86ED-7BAB4EB8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0742"/>
            <a:ext cx="12084620" cy="641758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n-lt"/>
              </a:rPr>
              <a:t>On retrouve tous les liens des émissions de la « Radio </a:t>
            </a:r>
            <a:r>
              <a:rPr lang="fr-FR" sz="2400" dirty="0" err="1">
                <a:solidFill>
                  <a:schemeClr val="bg1"/>
                </a:solidFill>
                <a:latin typeface="+mn-lt"/>
              </a:rPr>
              <a:t>School</a:t>
            </a:r>
            <a:r>
              <a:rPr lang="fr-FR" sz="2400" dirty="0">
                <a:solidFill>
                  <a:schemeClr val="bg1"/>
                </a:solidFill>
                <a:latin typeface="+mn-lt"/>
              </a:rPr>
              <a:t> Camus » sur la page consacrée</a:t>
            </a:r>
          </a:p>
        </p:txBody>
      </p:sp>
    </p:spTree>
    <p:extLst>
      <p:ext uri="{BB962C8B-B14F-4D97-AF65-F5344CB8AC3E}">
        <p14:creationId xmlns:p14="http://schemas.microsoft.com/office/powerpoint/2010/main" val="316821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4AA2AF-24B8-4531-8C94-2155F4933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7" r="969" b="3809"/>
          <a:stretch/>
        </p:blipFill>
        <p:spPr>
          <a:xfrm>
            <a:off x="573074" y="436227"/>
            <a:ext cx="10938472" cy="551995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95B70DF-A4EF-4D2C-A57D-EE5B50C0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0742"/>
            <a:ext cx="12084620" cy="641758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n-lt"/>
              </a:rPr>
              <a:t>Les liens vous amènent sur le site « Audio Blog Arte » qui héberge nos émissions</a:t>
            </a: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454ACEFF-F237-41EB-9860-3C318208E80F}"/>
              </a:ext>
            </a:extLst>
          </p:cNvPr>
          <p:cNvSpPr/>
          <p:nvPr/>
        </p:nvSpPr>
        <p:spPr>
          <a:xfrm>
            <a:off x="8951227" y="604008"/>
            <a:ext cx="2667699" cy="1870744"/>
          </a:xfrm>
          <a:prstGeom prst="wedgeEllipseCallout">
            <a:avLst>
              <a:gd name="adj1" fmla="val -52908"/>
              <a:gd name="adj2" fmla="val 831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Notre toute première émission sur les combattants de la liberté !!</a:t>
            </a:r>
          </a:p>
        </p:txBody>
      </p:sp>
    </p:spTree>
    <p:extLst>
      <p:ext uri="{BB962C8B-B14F-4D97-AF65-F5344CB8AC3E}">
        <p14:creationId xmlns:p14="http://schemas.microsoft.com/office/powerpoint/2010/main" val="370572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9660481-956A-489B-A282-B54B04C3C7ED}"/>
              </a:ext>
            </a:extLst>
          </p:cNvPr>
          <p:cNvSpPr txBox="1">
            <a:spLocks/>
          </p:cNvSpPr>
          <p:nvPr/>
        </p:nvSpPr>
        <p:spPr>
          <a:xfrm>
            <a:off x="4142412" y="759206"/>
            <a:ext cx="3907173" cy="7208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dirty="0">
                <a:solidFill>
                  <a:schemeClr val="tx1"/>
                </a:solidFill>
              </a:rPr>
              <a:t>Bonne écoute !!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2477EF-B8FC-48BB-8738-B07A37B58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21" y="154355"/>
            <a:ext cx="8051754" cy="603881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83AC3C9-87D9-427D-A202-3FDC977AA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6407934"/>
            <a:ext cx="10058400" cy="507534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n-lt"/>
              </a:rPr>
              <a:t>Bonne écoute !!</a:t>
            </a:r>
          </a:p>
        </p:txBody>
      </p:sp>
    </p:spTree>
    <p:extLst>
      <p:ext uri="{BB962C8B-B14F-4D97-AF65-F5344CB8AC3E}">
        <p14:creationId xmlns:p14="http://schemas.microsoft.com/office/powerpoint/2010/main" val="50434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B32C00-8817-438D-8BC1-D8A9196AEF69}"/>
              </a:ext>
            </a:extLst>
          </p:cNvPr>
          <p:cNvSpPr/>
          <p:nvPr/>
        </p:nvSpPr>
        <p:spPr>
          <a:xfrm>
            <a:off x="3851945" y="2491560"/>
            <a:ext cx="44881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Les élèves réfléchissent et prennent des notes pour leur future émission radio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00A4898-5369-40D4-B302-29C63AC9C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8207" y="205063"/>
            <a:ext cx="4488109" cy="5984147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7D08582B-C4FC-4BB5-A143-1C50C7F13B22}"/>
              </a:ext>
            </a:extLst>
          </p:cNvPr>
          <p:cNvSpPr/>
          <p:nvPr/>
        </p:nvSpPr>
        <p:spPr>
          <a:xfrm rot="20838869">
            <a:off x="4464928" y="339858"/>
            <a:ext cx="2371996" cy="1809783"/>
          </a:xfrm>
          <a:prstGeom prst="wedgeEllipseCallout">
            <a:avLst>
              <a:gd name="adj1" fmla="val 22738"/>
              <a:gd name="adj2" fmla="val 857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Segoe Print" panose="02000600000000000000" pitchFamily="2" charset="0"/>
              </a:rPr>
              <a:t>Je me charge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Segoe Print" panose="02000600000000000000" pitchFamily="2" charset="0"/>
              </a:rPr>
              <a:t>de travailler sur cette partie pendant que vous chercherez des infos sur celle-là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AF04C5-C264-47E9-841E-CF2C8CA7F042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Les élèves réfléchissent et prennent des notes pour leur future émission radio</a:t>
            </a:r>
          </a:p>
        </p:txBody>
      </p:sp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7CA9DEE4-1C69-42A9-8E5C-AAF4D79DE665}"/>
              </a:ext>
            </a:extLst>
          </p:cNvPr>
          <p:cNvSpPr/>
          <p:nvPr/>
        </p:nvSpPr>
        <p:spPr>
          <a:xfrm rot="325663">
            <a:off x="6857563" y="3891937"/>
            <a:ext cx="2045532" cy="1997883"/>
          </a:xfrm>
          <a:prstGeom prst="wedgeEllipseCallout">
            <a:avLst>
              <a:gd name="adj1" fmla="val -110624"/>
              <a:gd name="adj2" fmla="val -754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Segoe Print" panose="02000600000000000000" pitchFamily="2" charset="0"/>
              </a:rPr>
              <a:t>D’accord, je vais aller chercher des infos sur un site d’actualité !</a:t>
            </a:r>
          </a:p>
        </p:txBody>
      </p:sp>
    </p:spTree>
    <p:extLst>
      <p:ext uri="{BB962C8B-B14F-4D97-AF65-F5344CB8AC3E}">
        <p14:creationId xmlns:p14="http://schemas.microsoft.com/office/powerpoint/2010/main" val="165109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F342E6A-B519-4AE0-A9CA-6482317CEABF}"/>
              </a:ext>
            </a:extLst>
          </p:cNvPr>
          <p:cNvSpPr txBox="1"/>
          <p:nvPr/>
        </p:nvSpPr>
        <p:spPr>
          <a:xfrm>
            <a:off x="2996965" y="1179399"/>
            <a:ext cx="6198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Une fois le sujet choisi et les premières idées notées au brouillon, il faut trouver des infos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122151-B7DE-4371-8212-3B0D9C88D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64" y="266400"/>
            <a:ext cx="8592467" cy="5811328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B45DDD94-6E7E-4629-8F93-4035656B3A8E}"/>
              </a:ext>
            </a:extLst>
          </p:cNvPr>
          <p:cNvSpPr/>
          <p:nvPr/>
        </p:nvSpPr>
        <p:spPr>
          <a:xfrm rot="320509">
            <a:off x="7833294" y="1198617"/>
            <a:ext cx="2107049" cy="1700375"/>
          </a:xfrm>
          <a:prstGeom prst="wedgeEllipseCallout">
            <a:avLst>
              <a:gd name="adj1" fmla="val -163998"/>
              <a:gd name="adj2" fmla="val 976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 </a:t>
            </a:r>
            <a:r>
              <a:rPr kumimoji="0" lang="fr-FR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</a:rPr>
              <a:t>L’étape de recherche d’informations est primordiale !!</a:t>
            </a:r>
            <a:endParaRPr kumimoji="0" lang="fr-FR" sz="14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DE1EB2-7CC4-4586-A7B0-0AF7F3B35F60}"/>
              </a:ext>
            </a:extLst>
          </p:cNvPr>
          <p:cNvSpPr txBox="1"/>
          <p:nvPr/>
        </p:nvSpPr>
        <p:spPr>
          <a:xfrm>
            <a:off x="-1" y="6396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Une fois le sujet choisi et les premières idées notées au brouillon, il faut trouver des infos</a:t>
            </a:r>
          </a:p>
        </p:txBody>
      </p:sp>
    </p:spTree>
    <p:extLst>
      <p:ext uri="{BB962C8B-B14F-4D97-AF65-F5344CB8AC3E}">
        <p14:creationId xmlns:p14="http://schemas.microsoft.com/office/powerpoint/2010/main" val="381310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7DCA1BA-FA91-4430-AD4E-9BAA543EC2C9}"/>
              </a:ext>
            </a:extLst>
          </p:cNvPr>
          <p:cNvSpPr txBox="1"/>
          <p:nvPr/>
        </p:nvSpPr>
        <p:spPr>
          <a:xfrm>
            <a:off x="3802309" y="1449598"/>
            <a:ext cx="4587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cs typeface="Arial" panose="020B0604020202020204" pitchFamily="34" charset="0"/>
              </a:rPr>
              <a:t>Il est obligatoire de vérifier ses sources sur plusieurs sites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016AE1-C17C-409B-B7DF-23D53B822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82" y="133859"/>
            <a:ext cx="5312435" cy="61401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87984E57-FA6C-43AC-9CEC-FAB3AE59EDFE}"/>
              </a:ext>
            </a:extLst>
          </p:cNvPr>
          <p:cNvSpPr/>
          <p:nvPr/>
        </p:nvSpPr>
        <p:spPr>
          <a:xfrm>
            <a:off x="1551964" y="931178"/>
            <a:ext cx="2877424" cy="2272746"/>
          </a:xfrm>
          <a:prstGeom prst="wedgeEllipseCallout">
            <a:avLst>
              <a:gd name="adj1" fmla="val 112987"/>
              <a:gd name="adj2" fmla="val 520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Je vérifie les informations sur des sites différents pour être sûre qu’elles sont fiables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66B448-1BEB-4F2A-831B-68EA01B59FBD}"/>
              </a:ext>
            </a:extLst>
          </p:cNvPr>
          <p:cNvSpPr txBox="1"/>
          <p:nvPr/>
        </p:nvSpPr>
        <p:spPr>
          <a:xfrm>
            <a:off x="-1" y="6396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Il est obligatoire de vérifier ses sources sur plusieurs sites !</a:t>
            </a:r>
          </a:p>
        </p:txBody>
      </p:sp>
    </p:spTree>
    <p:extLst>
      <p:ext uri="{BB962C8B-B14F-4D97-AF65-F5344CB8AC3E}">
        <p14:creationId xmlns:p14="http://schemas.microsoft.com/office/powerpoint/2010/main" val="181088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423E45E-9CFE-404F-B3CB-90961C6966F4}"/>
              </a:ext>
            </a:extLst>
          </p:cNvPr>
          <p:cNvSpPr txBox="1"/>
          <p:nvPr/>
        </p:nvSpPr>
        <p:spPr>
          <a:xfrm>
            <a:off x="3663891" y="2459504"/>
            <a:ext cx="486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Nous pouvons aussi faire des recherches dans les journaux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4F1C77-587F-49C3-8067-1F2E3E13D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79" y="121855"/>
            <a:ext cx="4599841" cy="6077568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67ECBD56-6771-47D3-9568-EBC23CC4507B}"/>
              </a:ext>
            </a:extLst>
          </p:cNvPr>
          <p:cNvSpPr/>
          <p:nvPr/>
        </p:nvSpPr>
        <p:spPr>
          <a:xfrm>
            <a:off x="8030938" y="1350627"/>
            <a:ext cx="2975417" cy="1644243"/>
          </a:xfrm>
          <a:prstGeom prst="wedgeEllipseCallout">
            <a:avLst>
              <a:gd name="adj1" fmla="val -113389"/>
              <a:gd name="adj2" fmla="val 46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Tiens,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cet article de </a:t>
            </a:r>
          </a:p>
          <a:p>
            <a:pPr algn="ctr"/>
            <a:r>
              <a:rPr lang="fr-FR" sz="1600" i="1" dirty="0">
                <a:solidFill>
                  <a:schemeClr val="tx1"/>
                </a:solidFill>
                <a:latin typeface="Segoe Print" panose="02000600000000000000" pitchFamily="2" charset="0"/>
              </a:rPr>
              <a:t>l’Echo Républicain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est intéressant !</a:t>
            </a:r>
            <a:endParaRPr lang="fr-FR" sz="1600" dirty="0">
              <a:latin typeface="Segoe Print" panose="020006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B06DA1-A015-4089-A8AD-1DFCF1F405D9}"/>
              </a:ext>
            </a:extLst>
          </p:cNvPr>
          <p:cNvSpPr txBox="1"/>
          <p:nvPr/>
        </p:nvSpPr>
        <p:spPr>
          <a:xfrm>
            <a:off x="67112" y="64091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Nous pouvons aussi faire des recherches dans les journaux</a:t>
            </a:r>
          </a:p>
        </p:txBody>
      </p:sp>
    </p:spTree>
    <p:extLst>
      <p:ext uri="{BB962C8B-B14F-4D97-AF65-F5344CB8AC3E}">
        <p14:creationId xmlns:p14="http://schemas.microsoft.com/office/powerpoint/2010/main" val="424149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287DB-77C9-4601-9DBE-B2AC2B4D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chemeClr val="accent2"/>
                </a:solidFill>
              </a:rPr>
              <a:t>Etape n°2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109BBB-548B-4D41-BD60-10CC13C2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92354"/>
            <a:ext cx="10058400" cy="4370508"/>
          </a:xfrm>
        </p:spPr>
        <p:txBody>
          <a:bodyPr/>
          <a:lstStyle/>
          <a:p>
            <a:pPr algn="ctr"/>
            <a:endParaRPr lang="fr-FR" sz="5400" dirty="0"/>
          </a:p>
          <a:p>
            <a:pPr marL="0" indent="0" algn="ctr">
              <a:buNone/>
            </a:pPr>
            <a:r>
              <a:rPr lang="fr-FR" sz="6600" dirty="0"/>
              <a:t>Les interviews</a:t>
            </a:r>
          </a:p>
        </p:txBody>
      </p:sp>
    </p:spTree>
    <p:extLst>
      <p:ext uri="{BB962C8B-B14F-4D97-AF65-F5344CB8AC3E}">
        <p14:creationId xmlns:p14="http://schemas.microsoft.com/office/powerpoint/2010/main" val="75082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76AE62C-C015-4DB6-BBB4-AAD9C577BF08}"/>
              </a:ext>
            </a:extLst>
          </p:cNvPr>
          <p:cNvSpPr txBox="1"/>
          <p:nvPr/>
        </p:nvSpPr>
        <p:spPr>
          <a:xfrm>
            <a:off x="3693253" y="2318360"/>
            <a:ext cx="480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cs typeface="Arial" panose="020B0604020202020204" pitchFamily="34" charset="0"/>
              </a:rPr>
              <a:t>Pour interviewer des élèves dans la cour, les élèves utilisent le micro portatif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5F07D9-6D2C-4075-9166-22707FBEB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91" y="253278"/>
            <a:ext cx="4423418" cy="59121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326C74-8291-4575-95DD-E37576AC7000}"/>
              </a:ext>
            </a:extLst>
          </p:cNvPr>
          <p:cNvSpPr txBox="1"/>
          <p:nvPr/>
        </p:nvSpPr>
        <p:spPr>
          <a:xfrm>
            <a:off x="67112" y="64091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Pour interviewer des élèves dans la cour, les élèves utilisent le micro portatif</a:t>
            </a: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B99D3446-332E-4914-8A70-3C7A7DA4DE99}"/>
              </a:ext>
            </a:extLst>
          </p:cNvPr>
          <p:cNvSpPr/>
          <p:nvPr/>
        </p:nvSpPr>
        <p:spPr>
          <a:xfrm>
            <a:off x="1048624" y="1232671"/>
            <a:ext cx="3070370" cy="1493751"/>
          </a:xfrm>
          <a:prstGeom prst="wedgeEllipseCallout">
            <a:avLst>
              <a:gd name="adj1" fmla="val 107654"/>
              <a:gd name="adj2" fmla="val 946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Que penses-tu du nouveau club de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M. Cavillon ?</a:t>
            </a:r>
          </a:p>
        </p:txBody>
      </p:sp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7252F3D3-ACE3-43E8-B780-962B4307CA22}"/>
              </a:ext>
            </a:extLst>
          </p:cNvPr>
          <p:cNvSpPr/>
          <p:nvPr/>
        </p:nvSpPr>
        <p:spPr>
          <a:xfrm>
            <a:off x="7359941" y="382394"/>
            <a:ext cx="3070370" cy="1493750"/>
          </a:xfrm>
          <a:prstGeom prst="wedgeEllipseCallout">
            <a:avLst>
              <a:gd name="adj1" fmla="val -93310"/>
              <a:gd name="adj2" fmla="val 443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Segoe Print" panose="02000600000000000000" pitchFamily="2" charset="0"/>
              </a:rPr>
              <a:t>J’adore ! On y fait plein de choses intéressantes et on rigole bien !</a:t>
            </a:r>
          </a:p>
        </p:txBody>
      </p:sp>
    </p:spTree>
    <p:extLst>
      <p:ext uri="{BB962C8B-B14F-4D97-AF65-F5344CB8AC3E}">
        <p14:creationId xmlns:p14="http://schemas.microsoft.com/office/powerpoint/2010/main" val="147769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287DB-77C9-4601-9DBE-B2AC2B4D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chemeClr val="accent2"/>
                </a:solidFill>
              </a:rPr>
              <a:t>Etape n°3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109BBB-548B-4D41-BD60-10CC13C2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92354"/>
            <a:ext cx="10058400" cy="4370508"/>
          </a:xfrm>
        </p:spPr>
        <p:txBody>
          <a:bodyPr/>
          <a:lstStyle/>
          <a:p>
            <a:pPr algn="ctr"/>
            <a:endParaRPr lang="fr-FR" sz="5400" dirty="0"/>
          </a:p>
          <a:p>
            <a:pPr marL="0" indent="0" algn="ctr">
              <a:buNone/>
            </a:pPr>
            <a:r>
              <a:rPr lang="fr-FR" sz="6600" dirty="0"/>
              <a:t>L’enregistrement</a:t>
            </a:r>
          </a:p>
        </p:txBody>
      </p:sp>
    </p:spTree>
    <p:extLst>
      <p:ext uri="{BB962C8B-B14F-4D97-AF65-F5344CB8AC3E}">
        <p14:creationId xmlns:p14="http://schemas.microsoft.com/office/powerpoint/2010/main" val="61040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736</Words>
  <Application>Microsoft Office PowerPoint</Application>
  <PresentationFormat>Grand écran</PresentationFormat>
  <Paragraphs>74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Segoe Print</vt:lpstr>
      <vt:lpstr>Rétrospective</vt:lpstr>
      <vt:lpstr>« Radio School Camus »</vt:lpstr>
      <vt:lpstr>Etape n°1</vt:lpstr>
      <vt:lpstr>Présentation PowerPoint</vt:lpstr>
      <vt:lpstr>Présentation PowerPoint</vt:lpstr>
      <vt:lpstr>Présentation PowerPoint</vt:lpstr>
      <vt:lpstr>Présentation PowerPoint</vt:lpstr>
      <vt:lpstr>Etape n°2</vt:lpstr>
      <vt:lpstr>Présentation PowerPoint</vt:lpstr>
      <vt:lpstr>Etape n°3</vt:lpstr>
      <vt:lpstr>Présentation PowerPoint</vt:lpstr>
      <vt:lpstr>Présentation PowerPoint</vt:lpstr>
      <vt:lpstr>Présentation PowerPoint</vt:lpstr>
      <vt:lpstr>Etape n°4</vt:lpstr>
      <vt:lpstr>Les élèves travaillent sur le logiciel Audacity pour faire le montage des émissions</vt:lpstr>
      <vt:lpstr>Sur Audacity, on peut zoomer et dézoomer pour être plus précis. Pour cela, il faut appuyer sur la touche CTRL et utiliser la molette vers l’avant ou l’arrière.</vt:lpstr>
      <vt:lpstr>On peut aussi supprimer des parties d’une chronique en gardant appuyé le bouton gauche de la souris pour sélectionner la partie choisie et appuyer sur la touche « Supprimer ».</vt:lpstr>
      <vt:lpstr>La dernière étape du montage consiste à rassembler toutes les chroniques ensemble</vt:lpstr>
      <vt:lpstr>Etape n°5</vt:lpstr>
      <vt:lpstr>Les émissions sont diffusées sur le site du collège, à l’onglet « Radio School Camus »</vt:lpstr>
      <vt:lpstr>On retrouve tous les liens des émissions de la « Radio School Camus » sur la page consacrée</vt:lpstr>
      <vt:lpstr>Les liens vous amènent sur le site « Audio Blog Arte » qui héberge nos émissions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Kilyan Yankam VANETE</dc:creator>
  <cp:lastModifiedBy>TURBA Sandy</cp:lastModifiedBy>
  <cp:revision>38</cp:revision>
  <dcterms:created xsi:type="dcterms:W3CDTF">2021-06-07T07:34:36Z</dcterms:created>
  <dcterms:modified xsi:type="dcterms:W3CDTF">2021-06-19T10:08:45Z</dcterms:modified>
</cp:coreProperties>
</file>